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5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51EB7E6-EA4B-40FE-8E2F-C8D1830B893F}" type="datetimeFigureOut">
              <a:rPr lang="fr-FR" smtClean="0"/>
              <a:pPr/>
              <a:t>15/12/2022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72CDBD-6600-4A68-9D99-139245ADD3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51EB7E6-EA4B-40FE-8E2F-C8D1830B893F}" type="datetimeFigureOut">
              <a:rPr lang="fr-FR" smtClean="0"/>
              <a:pPr/>
              <a:t>15/12/2022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72CDBD-6600-4A68-9D99-139245ADD3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51EB7E6-EA4B-40FE-8E2F-C8D1830B893F}" type="datetimeFigureOut">
              <a:rPr lang="fr-FR" smtClean="0"/>
              <a:pPr/>
              <a:t>15/12/2022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72CDBD-6600-4A68-9D99-139245ADD33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51EB7E6-EA4B-40FE-8E2F-C8D1830B893F}" type="datetimeFigureOut">
              <a:rPr lang="fr-FR" smtClean="0"/>
              <a:pPr/>
              <a:t>15/12/2022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72CDBD-6600-4A68-9D99-139245ADD33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51EB7E6-EA4B-40FE-8E2F-C8D1830B893F}" type="datetimeFigureOut">
              <a:rPr lang="fr-FR" smtClean="0"/>
              <a:pPr/>
              <a:t>15/12/2022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72CDBD-6600-4A68-9D99-139245ADD33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51EB7E6-EA4B-40FE-8E2F-C8D1830B893F}" type="datetimeFigureOut">
              <a:rPr lang="fr-FR" smtClean="0"/>
              <a:pPr/>
              <a:t>15/12/2022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72CDBD-6600-4A68-9D99-139245ADD33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51EB7E6-EA4B-40FE-8E2F-C8D1830B893F}" type="datetimeFigureOut">
              <a:rPr lang="fr-FR" smtClean="0"/>
              <a:pPr/>
              <a:t>15/12/2022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D72CDBD-6600-4A68-9D99-139245ADD33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51EB7E6-EA4B-40FE-8E2F-C8D1830B893F}" type="datetimeFigureOut">
              <a:rPr lang="fr-FR" smtClean="0"/>
              <a:pPr/>
              <a:t>15/12/2022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D72CDBD-6600-4A68-9D99-139245ADD33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51EB7E6-EA4B-40FE-8E2F-C8D1830B893F}" type="datetimeFigureOut">
              <a:rPr lang="fr-FR" smtClean="0"/>
              <a:pPr/>
              <a:t>15/12/2022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D72CDBD-6600-4A68-9D99-139245ADD3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51EB7E6-EA4B-40FE-8E2F-C8D1830B893F}" type="datetimeFigureOut">
              <a:rPr lang="fr-FR" smtClean="0"/>
              <a:pPr/>
              <a:t>15/12/2022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72CDBD-6600-4A68-9D99-139245ADD33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51EB7E6-EA4B-40FE-8E2F-C8D1830B893F}" type="datetimeFigureOut">
              <a:rPr lang="fr-FR" smtClean="0"/>
              <a:pPr/>
              <a:t>15/12/2022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72CDBD-6600-4A68-9D99-139245ADD33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EB7E6-EA4B-40FE-8E2F-C8D1830B893F}" type="datetimeFigureOut">
              <a:rPr lang="fr-FR" smtClean="0"/>
              <a:pPr/>
              <a:t>15/12/2022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72CDBD-6600-4A68-9D99-139245ADD33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000109"/>
            <a:ext cx="7772400" cy="1643074"/>
          </a:xfrm>
        </p:spPr>
        <p:txBody>
          <a:bodyPr>
            <a:normAutofit fontScale="90000"/>
          </a:bodyPr>
          <a:lstStyle/>
          <a:p>
            <a:r>
              <a:rPr lang="fr-FR" b="1" dirty="0" smtClean="0"/>
              <a:t>Connaissez vous l’effet Matilda ?</a:t>
            </a:r>
            <a:r>
              <a:rPr lang="fr-FR" dirty="0" smtClean="0"/>
              <a:t/>
            </a:r>
            <a:br>
              <a:rPr lang="fr-FR" dirty="0" smtClean="0"/>
            </a:br>
            <a:r>
              <a:rPr lang="fr-FR" sz="3600" dirty="0" smtClean="0"/>
              <a:t>Travail réalisé en SVT par les 3ème PMET</a:t>
            </a:r>
            <a:br>
              <a:rPr lang="fr-FR" sz="3600" dirty="0" smtClean="0"/>
            </a:br>
            <a:r>
              <a:rPr lang="fr-FR" sz="3600" dirty="0" smtClean="0"/>
              <a:t>Dans le cadre du festival </a:t>
            </a:r>
            <a:r>
              <a:rPr lang="fr-FR" sz="3600" dirty="0" err="1"/>
              <a:t>P</a:t>
            </a:r>
            <a:r>
              <a:rPr lang="fr-FR" sz="3600" dirty="0" err="1" smtClean="0"/>
              <a:t>arisciences</a:t>
            </a:r>
            <a:endParaRPr lang="fr-FR" sz="3600" dirty="0"/>
          </a:p>
        </p:txBody>
      </p:sp>
      <p:sp>
        <p:nvSpPr>
          <p:cNvPr id="3" name="Sous-titre 2"/>
          <p:cNvSpPr>
            <a:spLocks noGrp="1"/>
          </p:cNvSpPr>
          <p:nvPr>
            <p:ph type="subTitle" idx="1"/>
          </p:nvPr>
        </p:nvSpPr>
        <p:spPr/>
        <p:txBody>
          <a:bodyPr/>
          <a:lstStyle/>
          <a:p>
            <a:endParaRPr lang="fr-FR" dirty="0"/>
          </a:p>
        </p:txBody>
      </p:sp>
      <p:pic>
        <p:nvPicPr>
          <p:cNvPr id="1026" name="Picture 2" descr="C:\Users\ldecourv\Desktop\effet-matilda-2.png"/>
          <p:cNvPicPr>
            <a:picLocks noChangeAspect="1" noChangeArrowheads="1"/>
          </p:cNvPicPr>
          <p:nvPr/>
        </p:nvPicPr>
        <p:blipFill>
          <a:blip r:embed="rId2"/>
          <a:srcRect/>
          <a:stretch>
            <a:fillRect/>
          </a:stretch>
        </p:blipFill>
        <p:spPr bwMode="auto">
          <a:xfrm>
            <a:off x="2714612" y="3172474"/>
            <a:ext cx="3756107" cy="324391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Réponse des élèves </a:t>
            </a:r>
            <a:endParaRPr lang="fr-FR" b="1" dirty="0"/>
          </a:p>
        </p:txBody>
      </p:sp>
      <p:sp>
        <p:nvSpPr>
          <p:cNvPr id="3" name="Espace réservé du contenu 2"/>
          <p:cNvSpPr>
            <a:spLocks noGrp="1"/>
          </p:cNvSpPr>
          <p:nvPr>
            <p:ph idx="1"/>
          </p:nvPr>
        </p:nvSpPr>
        <p:spPr/>
        <p:txBody>
          <a:bodyPr>
            <a:normAutofit fontScale="92500" lnSpcReduction="10000"/>
          </a:bodyPr>
          <a:lstStyle/>
          <a:p>
            <a:r>
              <a:rPr lang="fr-FR" u="sng" dirty="0"/>
              <a:t>Augustin</a:t>
            </a:r>
            <a:r>
              <a:rPr lang="fr-FR" dirty="0"/>
              <a:t> : </a:t>
            </a:r>
            <a:r>
              <a:rPr lang="fr-FR" b="1" dirty="0"/>
              <a:t>L’effet M</a:t>
            </a:r>
            <a:r>
              <a:rPr lang="fr-FR" b="1" dirty="0" smtClean="0"/>
              <a:t>atilda</a:t>
            </a:r>
            <a:r>
              <a:rPr lang="fr-FR" dirty="0" smtClean="0"/>
              <a:t>, </a:t>
            </a:r>
            <a:r>
              <a:rPr lang="fr-FR" dirty="0"/>
              <a:t>c’est lorsqu’un homme et une femme travaillant ensemble sur un même projet, mais c’est en fait l’homme qui obtient le prix et non la femme ayant pourtant travaillé avec lui sur ce </a:t>
            </a:r>
            <a:r>
              <a:rPr lang="fr-FR" dirty="0" smtClean="0"/>
              <a:t>projet.</a:t>
            </a:r>
          </a:p>
          <a:p>
            <a:r>
              <a:rPr lang="fr-FR" u="sng" dirty="0"/>
              <a:t>Louis et Camille </a:t>
            </a:r>
            <a:r>
              <a:rPr lang="fr-FR" dirty="0"/>
              <a:t>: </a:t>
            </a:r>
            <a:r>
              <a:rPr lang="fr-FR" b="1" dirty="0"/>
              <a:t>L’effet Matilda </a:t>
            </a:r>
            <a:r>
              <a:rPr lang="fr-FR" dirty="0"/>
              <a:t>est la minimisation systématique de la contribution des femmes scientifiques à la recherche, dont le travail est souvent attribué à leurs collègues </a:t>
            </a:r>
            <a:r>
              <a:rPr lang="fr-FR" dirty="0" smtClean="0"/>
              <a:t>masculins.  </a:t>
            </a:r>
            <a:endParaRPr lang="fr-FR" dirty="0"/>
          </a:p>
          <a:p>
            <a:endParaRPr lang="fr-FR" dirty="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 puis….</a:t>
            </a:r>
            <a:r>
              <a:rPr lang="fr-FR" b="1" dirty="0" smtClean="0"/>
              <a:t>l’effet Matilda</a:t>
            </a:r>
            <a:endParaRPr lang="fr-FR" b="1" dirty="0"/>
          </a:p>
        </p:txBody>
      </p:sp>
      <p:sp>
        <p:nvSpPr>
          <p:cNvPr id="3" name="Espace réservé du contenu 2"/>
          <p:cNvSpPr>
            <a:spLocks noGrp="1"/>
          </p:cNvSpPr>
          <p:nvPr>
            <p:ph idx="1"/>
          </p:nvPr>
        </p:nvSpPr>
        <p:spPr/>
        <p:txBody>
          <a:bodyPr>
            <a:normAutofit lnSpcReduction="10000"/>
          </a:bodyPr>
          <a:lstStyle/>
          <a:p>
            <a:r>
              <a:rPr lang="fr-FR" u="sng" dirty="0" err="1"/>
              <a:t>Elina</a:t>
            </a:r>
            <a:r>
              <a:rPr lang="fr-FR" dirty="0"/>
              <a:t> : c’est le déni ou la minimisation de la contribution des femmes dans la recherche scientifique, ce sont des femmes mises de côté à un moment précis de la recherche et des hommes qui cherchent à s’approprier la découverte de femmes</a:t>
            </a:r>
          </a:p>
          <a:p>
            <a:r>
              <a:rPr lang="fr-FR" u="sng" dirty="0"/>
              <a:t>Julien</a:t>
            </a:r>
            <a:r>
              <a:rPr lang="fr-FR" dirty="0"/>
              <a:t> : c’est quand une femme découvre ou invente quelque chose mais qu’on donne tout le mérite à ses collègues </a:t>
            </a:r>
            <a:r>
              <a:rPr lang="fr-FR" dirty="0" smtClean="0"/>
              <a:t>masculins .</a:t>
            </a:r>
            <a:endParaRPr lang="fr-FR" dirty="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Et enfin, </a:t>
            </a:r>
            <a:r>
              <a:rPr lang="fr-FR" b="1" dirty="0" smtClean="0"/>
              <a:t>l’effet Matilda</a:t>
            </a:r>
            <a:r>
              <a:rPr lang="fr-FR" dirty="0" smtClean="0"/>
              <a:t>….</a:t>
            </a:r>
            <a:endParaRPr lang="fr-FR" dirty="0"/>
          </a:p>
        </p:txBody>
      </p:sp>
      <p:sp>
        <p:nvSpPr>
          <p:cNvPr id="3" name="Espace réservé du contenu 2"/>
          <p:cNvSpPr>
            <a:spLocks noGrp="1"/>
          </p:cNvSpPr>
          <p:nvPr>
            <p:ph idx="1"/>
          </p:nvPr>
        </p:nvSpPr>
        <p:spPr/>
        <p:txBody>
          <a:bodyPr/>
          <a:lstStyle/>
          <a:p>
            <a:r>
              <a:rPr lang="fr-FR" dirty="0" err="1"/>
              <a:t>Mathys</a:t>
            </a:r>
            <a:r>
              <a:rPr lang="fr-FR" dirty="0"/>
              <a:t> : c’est la répression des femmes dans la recherche scientifique. En quelques mots, ce sont des hommes qui se procuraient les travaux de femmes </a:t>
            </a:r>
            <a:r>
              <a:rPr lang="fr-FR" dirty="0" smtClean="0"/>
              <a:t>scientifiques…</a:t>
            </a:r>
          </a:p>
          <a:p>
            <a:endParaRPr lang="fr-FR" dirty="0"/>
          </a:p>
          <a:p>
            <a:endParaRPr lang="fr-FR" dirty="0"/>
          </a:p>
        </p:txBody>
      </p:sp>
      <p:pic>
        <p:nvPicPr>
          <p:cNvPr id="2050" name="Picture 2" descr="P:\Mes documents\2022.2023\3eme 2022.2023\maxresdefault.jpg"/>
          <p:cNvPicPr>
            <a:picLocks noChangeAspect="1" noChangeArrowheads="1"/>
          </p:cNvPicPr>
          <p:nvPr/>
        </p:nvPicPr>
        <p:blipFill>
          <a:blip r:embed="rId2"/>
          <a:srcRect/>
          <a:stretch>
            <a:fillRect/>
          </a:stretch>
        </p:blipFill>
        <p:spPr bwMode="auto">
          <a:xfrm>
            <a:off x="2357422" y="3786190"/>
            <a:ext cx="4063996" cy="228599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Mais qui était Matilda ?</a:t>
            </a:r>
            <a:endParaRPr lang="fr-FR" dirty="0"/>
          </a:p>
        </p:txBody>
      </p:sp>
      <p:sp>
        <p:nvSpPr>
          <p:cNvPr id="3" name="Espace réservé du contenu 2"/>
          <p:cNvSpPr>
            <a:spLocks noGrp="1"/>
          </p:cNvSpPr>
          <p:nvPr>
            <p:ph idx="1"/>
          </p:nvPr>
        </p:nvSpPr>
        <p:spPr/>
        <p:txBody>
          <a:bodyPr>
            <a:normAutofit fontScale="47500" lnSpcReduction="20000"/>
          </a:bodyPr>
          <a:lstStyle/>
          <a:p>
            <a:pPr>
              <a:lnSpc>
                <a:spcPct val="170000"/>
              </a:lnSpc>
              <a:buNone/>
            </a:pPr>
            <a:r>
              <a:rPr lang="fr-FR" sz="5800" b="1" dirty="0" smtClean="0"/>
              <a:t>Matilda </a:t>
            </a:r>
            <a:r>
              <a:rPr lang="fr-FR" sz="5800" b="1" dirty="0" err="1" smtClean="0"/>
              <a:t>Joslyn</a:t>
            </a:r>
            <a:r>
              <a:rPr lang="fr-FR" sz="5800" b="1" dirty="0" smtClean="0"/>
              <a:t> Gage </a:t>
            </a:r>
            <a:r>
              <a:rPr lang="fr-FR" sz="5800" b="1" dirty="0"/>
              <a:t>e</a:t>
            </a:r>
            <a:r>
              <a:rPr lang="fr-FR" sz="5800" dirty="0" smtClean="0"/>
              <a:t>st une </a:t>
            </a:r>
            <a:r>
              <a:rPr lang="fr-FR" sz="5800" dirty="0"/>
              <a:t>des </a:t>
            </a:r>
            <a:r>
              <a:rPr lang="fr-FR" sz="5800" dirty="0" smtClean="0"/>
              <a:t>premières femmes </a:t>
            </a:r>
            <a:r>
              <a:rPr lang="fr-FR" sz="5800" dirty="0"/>
              <a:t>à dénoncer </a:t>
            </a:r>
            <a:r>
              <a:rPr lang="fr-FR" sz="5800" dirty="0" smtClean="0"/>
              <a:t>« l’</a:t>
            </a:r>
            <a:r>
              <a:rPr lang="fr-FR" sz="5800" dirty="0" err="1" smtClean="0"/>
              <a:t>invisibilisation</a:t>
            </a:r>
            <a:r>
              <a:rPr lang="fr-FR" sz="5800" dirty="0" smtClean="0"/>
              <a:t> » </a:t>
            </a:r>
            <a:r>
              <a:rPr lang="fr-FR" sz="5800" dirty="0"/>
              <a:t>des femmes dans les </a:t>
            </a:r>
            <a:r>
              <a:rPr lang="fr-FR" sz="5800" dirty="0" smtClean="0"/>
              <a:t>sciences. </a:t>
            </a:r>
          </a:p>
          <a:p>
            <a:pPr algn="ctr">
              <a:lnSpc>
                <a:spcPct val="170000"/>
              </a:lnSpc>
              <a:buNone/>
            </a:pPr>
            <a:r>
              <a:rPr lang="fr-FR" sz="5800" dirty="0" smtClean="0"/>
              <a:t>Elle</a:t>
            </a:r>
            <a:r>
              <a:rPr lang="fr-FR" sz="5800" dirty="0"/>
              <a:t> était </a:t>
            </a:r>
            <a:r>
              <a:rPr lang="fr-FR" sz="5800" dirty="0" smtClean="0"/>
              <a:t>militante </a:t>
            </a:r>
            <a:r>
              <a:rPr lang="fr-FR" sz="5800" dirty="0"/>
              <a:t>féministe </a:t>
            </a:r>
            <a:r>
              <a:rPr lang="fr-FR" sz="5800" dirty="0" smtClean="0"/>
              <a:t>américaine</a:t>
            </a:r>
          </a:p>
          <a:p>
            <a:pPr algn="ctr">
              <a:lnSpc>
                <a:spcPct val="170000"/>
              </a:lnSpc>
              <a:buNone/>
            </a:pPr>
            <a:r>
              <a:rPr lang="fr-FR" dirty="0"/>
              <a:t> </a:t>
            </a:r>
            <a:endParaRPr lang="fr-FR" dirty="0" smtClean="0"/>
          </a:p>
          <a:p>
            <a:pPr>
              <a:lnSpc>
                <a:spcPct val="170000"/>
              </a:lnSpc>
            </a:pPr>
            <a:endParaRPr lang="fr-FR" dirty="0"/>
          </a:p>
          <a:p>
            <a:pPr>
              <a:buNone/>
            </a:pPr>
            <a:r>
              <a:rPr lang="fr-FR" dirty="0" smtClean="0"/>
              <a:t/>
            </a:r>
            <a:br>
              <a:rPr lang="fr-FR" dirty="0" smtClean="0"/>
            </a:br>
            <a:endParaRPr lang="fr-FR" dirty="0"/>
          </a:p>
        </p:txBody>
      </p:sp>
      <p:pic>
        <p:nvPicPr>
          <p:cNvPr id="5121" name="Picture 1" descr="P:\Mes documents\2022.2023\3eme 2022.2023\GettyImages-1290737469-904x640.jpg"/>
          <p:cNvPicPr>
            <a:picLocks noChangeAspect="1" noChangeArrowheads="1"/>
          </p:cNvPicPr>
          <p:nvPr/>
        </p:nvPicPr>
        <p:blipFill>
          <a:blip r:embed="rId2" cstate="print"/>
          <a:srcRect/>
          <a:stretch>
            <a:fillRect/>
          </a:stretch>
        </p:blipFill>
        <p:spPr bwMode="auto">
          <a:xfrm>
            <a:off x="3357554" y="4500570"/>
            <a:ext cx="2755392" cy="195072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Matilda </a:t>
            </a:r>
            <a:r>
              <a:rPr lang="fr-FR" b="1" dirty="0" err="1" smtClean="0"/>
              <a:t>Joslyn</a:t>
            </a:r>
            <a:r>
              <a:rPr lang="fr-FR" b="1" dirty="0" smtClean="0"/>
              <a:t> Gage écrit en 1883 </a:t>
            </a:r>
            <a:endParaRPr lang="fr-FR" b="1" dirty="0"/>
          </a:p>
        </p:txBody>
      </p:sp>
      <p:sp>
        <p:nvSpPr>
          <p:cNvPr id="3" name="Rectangle 2"/>
          <p:cNvSpPr/>
          <p:nvPr/>
        </p:nvSpPr>
        <p:spPr>
          <a:xfrm>
            <a:off x="571472" y="1571612"/>
            <a:ext cx="7858180" cy="3340017"/>
          </a:xfrm>
          <a:prstGeom prst="rect">
            <a:avLst/>
          </a:prstGeom>
        </p:spPr>
        <p:txBody>
          <a:bodyPr wrap="square">
            <a:spAutoFit/>
          </a:bodyPr>
          <a:lstStyle/>
          <a:p>
            <a:pPr>
              <a:lnSpc>
                <a:spcPct val="170000"/>
              </a:lnSpc>
            </a:pPr>
            <a:r>
              <a:rPr lang="fr-FR" sz="3200" dirty="0" smtClean="0"/>
              <a:t>« Bien que l'éducation scientifique ait été largement refusée aux femmes, certaines des inventions les plus importantes au monde leur sont dues »</a:t>
            </a:r>
            <a:endParaRPr lang="fr-FR" sz="3200" dirty="0"/>
          </a:p>
        </p:txBody>
      </p:sp>
      <p:sp>
        <p:nvSpPr>
          <p:cNvPr id="4098" name="AutoShape 2" descr="https://static.wixstatic.com/media/10ca83_fb83d4787ca9417aa35b4e79f89815e0~mv2.jpg/v1/fill/w_1007,h_450,al_c,q_85,usm_0.66_1.00_0.01,enc_auto/10ca83_fb83d4787ca9417aa35b4e79f89815e0~mv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4099" name="Picture 3" descr="P:\Mes documents\2022.2023\3eme 2022.2023\téléchargement.jpg"/>
          <p:cNvPicPr>
            <a:picLocks noChangeAspect="1" noChangeArrowheads="1"/>
          </p:cNvPicPr>
          <p:nvPr/>
        </p:nvPicPr>
        <p:blipFill>
          <a:blip r:embed="rId2"/>
          <a:srcRect/>
          <a:stretch>
            <a:fillRect/>
          </a:stretch>
        </p:blipFill>
        <p:spPr bwMode="auto">
          <a:xfrm>
            <a:off x="3428992" y="4500570"/>
            <a:ext cx="2562225" cy="17907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Effet </a:t>
            </a:r>
            <a:r>
              <a:rPr lang="fr-FR" b="1" dirty="0"/>
              <a:t>M</a:t>
            </a:r>
            <a:r>
              <a:rPr lang="fr-FR" b="1" dirty="0" smtClean="0"/>
              <a:t>atilda …déclaré en 1993</a:t>
            </a:r>
            <a:br>
              <a:rPr lang="fr-FR" b="1" dirty="0" smtClean="0"/>
            </a:br>
            <a:endParaRPr lang="fr-FR" b="1" dirty="0"/>
          </a:p>
        </p:txBody>
      </p:sp>
      <p:sp>
        <p:nvSpPr>
          <p:cNvPr id="3" name="Rectangle 2"/>
          <p:cNvSpPr/>
          <p:nvPr/>
        </p:nvSpPr>
        <p:spPr>
          <a:xfrm>
            <a:off x="642910" y="3214686"/>
            <a:ext cx="7929618" cy="3046988"/>
          </a:xfrm>
          <a:prstGeom prst="rect">
            <a:avLst/>
          </a:prstGeom>
        </p:spPr>
        <p:txBody>
          <a:bodyPr wrap="square">
            <a:spAutoFit/>
          </a:bodyPr>
          <a:lstStyle/>
          <a:p>
            <a:r>
              <a:rPr lang="fr-FR" sz="3200" dirty="0" smtClean="0"/>
              <a:t>C’est en l’honneur de ses combats pour les droits des femmes que Margaret W. </a:t>
            </a:r>
            <a:r>
              <a:rPr lang="fr-FR" sz="3200" dirty="0" err="1" smtClean="0"/>
              <a:t>Rossiter</a:t>
            </a:r>
            <a:r>
              <a:rPr lang="fr-FR" sz="3200" dirty="0" smtClean="0"/>
              <a:t> baptise ainsi </a:t>
            </a:r>
            <a:r>
              <a:rPr lang="fr-FR" sz="3200" b="1" dirty="0" smtClean="0"/>
              <a:t>l’effet Matilda</a:t>
            </a:r>
            <a:r>
              <a:rPr lang="fr-FR" sz="3200" b="1" dirty="0"/>
              <a:t> </a:t>
            </a:r>
            <a:r>
              <a:rPr lang="fr-FR" sz="3200" b="1" dirty="0" smtClean="0"/>
              <a:t>en 1993. </a:t>
            </a:r>
          </a:p>
          <a:p>
            <a:r>
              <a:rPr lang="fr-FR" sz="3200" dirty="0" smtClean="0"/>
              <a:t>L’historienne s’est alors attelée à retrouver ces femmes oubliées pour leur offrir la postérité qu’elles méritent.</a:t>
            </a:r>
            <a:endParaRPr lang="fr-FR" sz="3200" dirty="0"/>
          </a:p>
        </p:txBody>
      </p:sp>
      <p:pic>
        <p:nvPicPr>
          <p:cNvPr id="3073" name="Picture 1" descr="P:\Mes documents\2022.2023\3eme 2022.2023\USAgageMJ.jpg"/>
          <p:cNvPicPr>
            <a:picLocks noChangeAspect="1" noChangeArrowheads="1"/>
          </p:cNvPicPr>
          <p:nvPr/>
        </p:nvPicPr>
        <p:blipFill>
          <a:blip r:embed="rId2"/>
          <a:srcRect/>
          <a:stretch>
            <a:fillRect/>
          </a:stretch>
        </p:blipFill>
        <p:spPr bwMode="auto">
          <a:xfrm>
            <a:off x="3786182" y="928670"/>
            <a:ext cx="1571636" cy="222057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exemple : la découverte de l’ADN </a:t>
            </a:r>
            <a:endParaRPr lang="fr-FR" dirty="0"/>
          </a:p>
        </p:txBody>
      </p:sp>
      <p:sp>
        <p:nvSpPr>
          <p:cNvPr id="3" name="Rectangle 2"/>
          <p:cNvSpPr/>
          <p:nvPr/>
        </p:nvSpPr>
        <p:spPr>
          <a:xfrm>
            <a:off x="571472" y="1357298"/>
            <a:ext cx="8143932" cy="5632311"/>
          </a:xfrm>
          <a:prstGeom prst="rect">
            <a:avLst/>
          </a:prstGeom>
        </p:spPr>
        <p:txBody>
          <a:bodyPr wrap="square">
            <a:spAutoFit/>
          </a:bodyPr>
          <a:lstStyle/>
          <a:p>
            <a:r>
              <a:rPr lang="fr-FR" sz="2400" dirty="0" smtClean="0"/>
              <a:t>Rappelons  :</a:t>
            </a:r>
            <a:r>
              <a:rPr lang="fr-FR" sz="2400" b="1" dirty="0" smtClean="0"/>
              <a:t>L'Effet </a:t>
            </a:r>
            <a:r>
              <a:rPr lang="fr-FR" sz="2400" b="1" dirty="0"/>
              <a:t>Matilda c'est le phénomène qui veut que les femmes de science ne bénéficient que très peu des retombées de leurs découvertes, quand elles ne voient pas tout simplement le prix Nobel leur échapper</a:t>
            </a:r>
            <a:r>
              <a:rPr lang="fr-FR" sz="2400" dirty="0" smtClean="0"/>
              <a:t>.</a:t>
            </a:r>
          </a:p>
          <a:p>
            <a:endParaRPr lang="fr-FR" dirty="0"/>
          </a:p>
          <a:p>
            <a:r>
              <a:rPr lang="fr-FR" dirty="0" smtClean="0"/>
              <a:t> </a:t>
            </a:r>
            <a:r>
              <a:rPr lang="fr-FR" sz="2400" dirty="0"/>
              <a:t>Parmi </a:t>
            </a:r>
            <a:r>
              <a:rPr lang="fr-FR" sz="2400" dirty="0" smtClean="0"/>
              <a:t>ces femmes, </a:t>
            </a:r>
            <a:r>
              <a:rPr lang="fr-FR" sz="2400" dirty="0" err="1"/>
              <a:t>Rosalind</a:t>
            </a:r>
            <a:r>
              <a:rPr lang="fr-FR" sz="2400" dirty="0"/>
              <a:t> Franklin, la découvreuse de </a:t>
            </a:r>
            <a:r>
              <a:rPr lang="fr-FR" sz="2400" dirty="0" smtClean="0"/>
              <a:t>l'ADN</a:t>
            </a:r>
          </a:p>
          <a:p>
            <a:r>
              <a:rPr lang="fr-FR" sz="2400" dirty="0" smtClean="0"/>
              <a:t>.</a:t>
            </a:r>
          </a:p>
          <a:p>
            <a:endParaRPr lang="fr-FR" sz="2400" dirty="0"/>
          </a:p>
          <a:p>
            <a:endParaRPr lang="fr-FR" sz="2400" dirty="0" smtClean="0"/>
          </a:p>
          <a:p>
            <a:endParaRPr lang="fr-FR" sz="2400"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a:p>
        </p:txBody>
      </p:sp>
      <p:pic>
        <p:nvPicPr>
          <p:cNvPr id="20482" name="Picture 2" descr="P:\Mes documents\2022.2023\3eme 2022.2023\Rosalind_Franklin.jpg"/>
          <p:cNvPicPr>
            <a:picLocks noChangeAspect="1" noChangeArrowheads="1"/>
          </p:cNvPicPr>
          <p:nvPr/>
        </p:nvPicPr>
        <p:blipFill>
          <a:blip r:embed="rId2"/>
          <a:srcRect/>
          <a:stretch>
            <a:fillRect/>
          </a:stretch>
        </p:blipFill>
        <p:spPr bwMode="auto">
          <a:xfrm>
            <a:off x="3214678" y="3643314"/>
            <a:ext cx="2481262" cy="298132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Rosalind</a:t>
            </a:r>
            <a:r>
              <a:rPr lang="fr-FR" dirty="0" smtClean="0"/>
              <a:t> Franklin et l’ADN…</a:t>
            </a:r>
            <a:endParaRPr lang="fr-FR" dirty="0"/>
          </a:p>
        </p:txBody>
      </p:sp>
      <p:sp>
        <p:nvSpPr>
          <p:cNvPr id="3" name="Rectangle 2"/>
          <p:cNvSpPr/>
          <p:nvPr/>
        </p:nvSpPr>
        <p:spPr>
          <a:xfrm>
            <a:off x="357158" y="1571612"/>
            <a:ext cx="8501122" cy="2308324"/>
          </a:xfrm>
          <a:prstGeom prst="rect">
            <a:avLst/>
          </a:prstGeom>
        </p:spPr>
        <p:txBody>
          <a:bodyPr wrap="square">
            <a:spAutoFit/>
          </a:bodyPr>
          <a:lstStyle/>
          <a:p>
            <a:r>
              <a:rPr lang="fr-FR" sz="2400" dirty="0" smtClean="0"/>
              <a:t>Le 18 octobre 1962, le prix Nobel de médecine est attribué à trois hommes, James Watson, Francis Crick et Maurice Wilkins, pour la découverte de la structure en double hélice de l’ADN. Cette découverte, pourtant, on la doit avant tout à une pionnière de la biologie moléculaire : </a:t>
            </a:r>
            <a:r>
              <a:rPr lang="fr-FR" sz="2400" dirty="0" err="1" smtClean="0"/>
              <a:t>Rosalind</a:t>
            </a:r>
            <a:r>
              <a:rPr lang="fr-FR" sz="2400" dirty="0" smtClean="0"/>
              <a:t> Franklin. La biologiste a pâti </a:t>
            </a:r>
            <a:r>
              <a:rPr lang="fr-FR" sz="2400" b="1" dirty="0" smtClean="0"/>
              <a:t>de l'effet Matilda</a:t>
            </a:r>
            <a:endParaRPr lang="fr-FR" sz="2400" b="1" dirty="0"/>
          </a:p>
        </p:txBody>
      </p:sp>
      <p:pic>
        <p:nvPicPr>
          <p:cNvPr id="21506" name="Picture 2" descr="P:\Mes documents\2022.2023\3eme 2022.2023\images.jpg"/>
          <p:cNvPicPr>
            <a:picLocks noChangeAspect="1" noChangeArrowheads="1"/>
          </p:cNvPicPr>
          <p:nvPr/>
        </p:nvPicPr>
        <p:blipFill>
          <a:blip r:embed="rId2"/>
          <a:srcRect/>
          <a:stretch>
            <a:fillRect/>
          </a:stretch>
        </p:blipFill>
        <p:spPr bwMode="auto">
          <a:xfrm>
            <a:off x="2786050" y="4071942"/>
            <a:ext cx="3208630" cy="225083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207</Words>
  <Application>Microsoft Office PowerPoint</Application>
  <PresentationFormat>Affichage à l'écran (4:3)</PresentationFormat>
  <Paragraphs>35</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Connaissez vous l’effet Matilda ? Travail réalisé en SVT par les 3ème PMET Dans le cadre du festival Parisciences</vt:lpstr>
      <vt:lpstr>Réponse des élèves </vt:lpstr>
      <vt:lpstr>Et puis….l’effet Matilda</vt:lpstr>
      <vt:lpstr>Et enfin, l’effet Matilda….</vt:lpstr>
      <vt:lpstr>Mais qui était Matilda ?</vt:lpstr>
      <vt:lpstr>Matilda Joslyn Gage écrit en 1883 </vt:lpstr>
      <vt:lpstr>Effet Matilda …déclaré en 1993 </vt:lpstr>
      <vt:lpstr>Un exemple : la découverte de l’ADN </vt:lpstr>
      <vt:lpstr>Rosalind Franklin et l’ADN…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Connaissez vous l’effet Matilda ? Travail réalisé par les 3eme PMET travail réalisé en PSE</dc:title>
  <dc:creator>ldecourv</dc:creator>
  <cp:lastModifiedBy>crouault</cp:lastModifiedBy>
  <cp:revision>11</cp:revision>
  <dcterms:created xsi:type="dcterms:W3CDTF">2022-12-08T13:12:46Z</dcterms:created>
  <dcterms:modified xsi:type="dcterms:W3CDTF">2022-12-15T12:25:12Z</dcterms:modified>
</cp:coreProperties>
</file>